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60" r:id="rId5"/>
    <p:sldId id="261" r:id="rId6"/>
    <p:sldId id="415" r:id="rId7"/>
    <p:sldId id="262" r:id="rId8"/>
    <p:sldId id="263" r:id="rId9"/>
    <p:sldId id="264" r:id="rId10"/>
  </p:sldIdLst>
  <p:sldSz cx="9144000" cy="6858000" type="screen4x3"/>
  <p:notesSz cx="6799263" cy="99298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2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7059" autoAdjust="0"/>
  </p:normalViewPr>
  <p:slideViewPr>
    <p:cSldViewPr snapToGrid="0">
      <p:cViewPr varScale="1">
        <p:scale>
          <a:sx n="39" d="100"/>
          <a:sy n="39" d="100"/>
        </p:scale>
        <p:origin x="2058" y="54"/>
      </p:cViewPr>
      <p:guideLst>
        <p:guide orient="horz" pos="42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8215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3" y="2"/>
            <a:ext cx="2946347" cy="498215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r">
              <a:defRPr sz="1200"/>
            </a:lvl1pPr>
          </a:lstStyle>
          <a:p>
            <a:fld id="{4A4184C2-FA8E-4DB4-B53A-74F44F54794C}" type="datetimeFigureOut">
              <a:rPr lang="sv-SE" smtClean="0"/>
              <a:t>2022-04-25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31601"/>
            <a:ext cx="2946347" cy="498214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3" y="9431601"/>
            <a:ext cx="2946347" cy="498214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r">
              <a:defRPr sz="1200"/>
            </a:lvl1pPr>
          </a:lstStyle>
          <a:p>
            <a:fld id="{A495B3E0-B5AD-43F8-9C4F-A51574CD7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604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</p:spPr>
        <p:txBody>
          <a:bodyPr lIns="92034" tIns="46017" rIns="92034" bIns="46017"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6570" y="4716663"/>
            <a:ext cx="4986126" cy="4468415"/>
          </a:xfrm>
          <a:prstGeom prst="rect">
            <a:avLst/>
          </a:prstGeom>
        </p:spPr>
        <p:txBody>
          <a:bodyPr lIns="92034" tIns="46017" rIns="92034" bIns="46017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126576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773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OBS presentera Tove</a:t>
            </a:r>
          </a:p>
          <a:p>
            <a:r>
              <a:t>Dela ut alla hemuppgifter, be dem sätta in i pärmarna</a:t>
            </a:r>
          </a:p>
          <a:p>
            <a:r>
              <a:t>Repetition från förra gången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075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Våga känna sin kropp, Skruva upp volymen för vital information, skilja mellan förväntans ångest &amp; smärta</a:t>
            </a:r>
          </a:p>
          <a:p>
            <a:r>
              <a:t>Exempel</a:t>
            </a:r>
          </a:p>
        </p:txBody>
      </p:sp>
    </p:spTree>
    <p:extLst>
      <p:ext uri="{BB962C8B-B14F-4D97-AF65-F5344CB8AC3E}">
        <p14:creationId xmlns:p14="http://schemas.microsoft.com/office/powerpoint/2010/main" val="43428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dirty="0"/>
              <a:t>Repetition: </a:t>
            </a:r>
          </a:p>
          <a:p>
            <a:pPr>
              <a:lnSpc>
                <a:spcPct val="90000"/>
              </a:lnSpc>
            </a:pPr>
            <a:r>
              <a:rPr dirty="0" err="1"/>
              <a:t>Kommer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</a:t>
            </a:r>
            <a:r>
              <a:rPr dirty="0" err="1"/>
              <a:t>ihåg</a:t>
            </a:r>
            <a:r>
              <a:rPr dirty="0"/>
              <a:t> </a:t>
            </a:r>
            <a:r>
              <a:rPr dirty="0" err="1"/>
              <a:t>första</a:t>
            </a:r>
            <a:r>
              <a:rPr dirty="0"/>
              <a:t> </a:t>
            </a:r>
            <a:r>
              <a:rPr dirty="0" err="1"/>
              <a:t>dagen</a:t>
            </a:r>
            <a:r>
              <a:rPr dirty="0"/>
              <a:t>...</a:t>
            </a:r>
            <a:r>
              <a:rPr dirty="0" err="1"/>
              <a:t>pricken</a:t>
            </a:r>
            <a:r>
              <a:rPr dirty="0"/>
              <a:t>...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/>
              <a:t>VI </a:t>
            </a:r>
            <a:r>
              <a:rPr dirty="0" err="1"/>
              <a:t>brukar</a:t>
            </a:r>
            <a:r>
              <a:rPr dirty="0"/>
              <a:t> </a:t>
            </a:r>
            <a:r>
              <a:rPr dirty="0" err="1"/>
              <a:t>kalla</a:t>
            </a:r>
            <a:r>
              <a:rPr dirty="0"/>
              <a:t>...</a:t>
            </a:r>
            <a:r>
              <a:rPr dirty="0" err="1"/>
              <a:t>primär</a:t>
            </a:r>
            <a:r>
              <a:rPr dirty="0"/>
              <a:t> </a:t>
            </a:r>
            <a:r>
              <a:rPr dirty="0" err="1"/>
              <a:t>smärta</a:t>
            </a:r>
            <a:r>
              <a:rPr dirty="0"/>
              <a:t>.... </a:t>
            </a:r>
            <a:r>
              <a:rPr dirty="0" err="1"/>
              <a:t>Sekundär</a:t>
            </a:r>
            <a:r>
              <a:rPr dirty="0"/>
              <a:t> </a:t>
            </a:r>
            <a:r>
              <a:rPr dirty="0" err="1"/>
              <a:t>smärta</a:t>
            </a:r>
            <a:r>
              <a:rPr dirty="0"/>
              <a:t>...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Smärtan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smärtan</a:t>
            </a:r>
            <a:r>
              <a:rPr dirty="0"/>
              <a:t>...</a:t>
            </a:r>
            <a:r>
              <a:rPr dirty="0" err="1"/>
              <a:t>käns</a:t>
            </a:r>
            <a:r>
              <a:rPr dirty="0"/>
              <a:t>, </a:t>
            </a:r>
            <a:r>
              <a:rPr dirty="0" err="1"/>
              <a:t>tankar</a:t>
            </a:r>
            <a:r>
              <a:rPr dirty="0"/>
              <a:t>, </a:t>
            </a:r>
            <a:r>
              <a:rPr dirty="0" err="1"/>
              <a:t>handlingar</a:t>
            </a:r>
            <a:r>
              <a:rPr dirty="0"/>
              <a:t> ---</a:t>
            </a:r>
            <a:r>
              <a:rPr dirty="0" err="1"/>
              <a:t>lidandet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Sensoriska</a:t>
            </a:r>
            <a:r>
              <a:rPr dirty="0"/>
              <a:t> </a:t>
            </a:r>
            <a:r>
              <a:rPr dirty="0" err="1"/>
              <a:t>smärtan</a:t>
            </a:r>
            <a:r>
              <a:rPr dirty="0"/>
              <a:t> </a:t>
            </a:r>
            <a:r>
              <a:rPr dirty="0" err="1"/>
              <a:t>går</a:t>
            </a:r>
            <a:r>
              <a:rPr dirty="0"/>
              <a:t> </a:t>
            </a:r>
            <a:r>
              <a:rPr dirty="0" err="1"/>
              <a:t>ej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påverka</a:t>
            </a:r>
            <a:r>
              <a:rPr dirty="0"/>
              <a:t>, men </a:t>
            </a:r>
            <a:r>
              <a:rPr dirty="0" err="1"/>
              <a:t>allt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andra</a:t>
            </a:r>
            <a:r>
              <a:rPr dirty="0"/>
              <a:t>,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kan</a:t>
            </a:r>
            <a:r>
              <a:rPr dirty="0"/>
              <a:t> vi </a:t>
            </a:r>
            <a:r>
              <a:rPr dirty="0" err="1"/>
              <a:t>påverka</a:t>
            </a:r>
            <a:r>
              <a:rPr dirty="0"/>
              <a:t>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Vad</a:t>
            </a:r>
            <a:r>
              <a:rPr dirty="0"/>
              <a:t> </a:t>
            </a:r>
            <a:r>
              <a:rPr dirty="0" err="1"/>
              <a:t>tro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om </a:t>
            </a:r>
            <a:r>
              <a:rPr dirty="0" err="1"/>
              <a:t>det</a:t>
            </a:r>
            <a:r>
              <a:rPr dirty="0"/>
              <a:t>? Om jag hade </a:t>
            </a:r>
            <a:r>
              <a:rPr dirty="0" err="1"/>
              <a:t>smärta</a:t>
            </a:r>
            <a:r>
              <a:rPr dirty="0"/>
              <a:t>, </a:t>
            </a:r>
            <a:r>
              <a:rPr dirty="0" err="1"/>
              <a:t>samtidigt</a:t>
            </a:r>
            <a:r>
              <a:rPr dirty="0"/>
              <a:t> </a:t>
            </a:r>
            <a:r>
              <a:rPr dirty="0" err="1"/>
              <a:t>trygg</a:t>
            </a:r>
            <a:r>
              <a:rPr dirty="0"/>
              <a:t>, </a:t>
            </a:r>
            <a:r>
              <a:rPr dirty="0" err="1"/>
              <a:t>gjorde</a:t>
            </a:r>
            <a:r>
              <a:rPr dirty="0"/>
              <a:t> precis </a:t>
            </a:r>
            <a:r>
              <a:rPr dirty="0" err="1"/>
              <a:t>det</a:t>
            </a:r>
            <a:r>
              <a:rPr dirty="0"/>
              <a:t> jag </a:t>
            </a:r>
            <a:r>
              <a:rPr dirty="0" err="1"/>
              <a:t>vill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livet</a:t>
            </a:r>
            <a:r>
              <a:rPr dirty="0"/>
              <a:t>, </a:t>
            </a:r>
            <a:r>
              <a:rPr dirty="0" err="1"/>
              <a:t>hur</a:t>
            </a:r>
            <a:r>
              <a:rPr dirty="0"/>
              <a:t> </a:t>
            </a:r>
            <a:r>
              <a:rPr dirty="0" err="1"/>
              <a:t>skulle</a:t>
            </a:r>
            <a:r>
              <a:rPr dirty="0"/>
              <a:t> jag </a:t>
            </a:r>
            <a:r>
              <a:rPr dirty="0" err="1"/>
              <a:t>uppleva</a:t>
            </a:r>
            <a:r>
              <a:rPr dirty="0"/>
              <a:t> </a:t>
            </a:r>
            <a:r>
              <a:rPr dirty="0" err="1"/>
              <a:t>smärtan</a:t>
            </a:r>
            <a:r>
              <a:rPr dirty="0"/>
              <a:t> </a:t>
            </a:r>
            <a:r>
              <a:rPr dirty="0" err="1"/>
              <a:t>då</a:t>
            </a:r>
            <a:r>
              <a:rPr dirty="0"/>
              <a:t>?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/>
              <a:t>Under </a:t>
            </a:r>
            <a:r>
              <a:rPr dirty="0" err="1"/>
              <a:t>dagens</a:t>
            </a:r>
            <a:r>
              <a:rPr dirty="0"/>
              <a:t> </a:t>
            </a:r>
            <a:r>
              <a:rPr dirty="0" err="1"/>
              <a:t>träff</a:t>
            </a:r>
            <a:r>
              <a:rPr dirty="0"/>
              <a:t> </a:t>
            </a:r>
            <a:r>
              <a:rPr dirty="0" err="1"/>
              <a:t>kommer</a:t>
            </a:r>
            <a:r>
              <a:rPr dirty="0"/>
              <a:t> vi </a:t>
            </a:r>
            <a:r>
              <a:rPr dirty="0" err="1"/>
              <a:t>titta</a:t>
            </a:r>
            <a:r>
              <a:rPr dirty="0"/>
              <a:t> </a:t>
            </a:r>
            <a:r>
              <a:rPr dirty="0" err="1"/>
              <a:t>närmare</a:t>
            </a:r>
            <a:r>
              <a:rPr dirty="0"/>
              <a:t> era </a:t>
            </a:r>
            <a:r>
              <a:rPr dirty="0" err="1"/>
              <a:t>stretegier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hantera</a:t>
            </a:r>
            <a:r>
              <a:rPr dirty="0"/>
              <a:t> </a:t>
            </a:r>
            <a:r>
              <a:rPr dirty="0" err="1"/>
              <a:t>smärta</a:t>
            </a:r>
            <a:r>
              <a:rPr dirty="0"/>
              <a:t>...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Smärtupplevelsen</a:t>
            </a:r>
            <a:r>
              <a:rPr dirty="0"/>
              <a:t> </a:t>
            </a:r>
            <a:r>
              <a:rPr dirty="0" err="1"/>
              <a:t>styrs</a:t>
            </a:r>
            <a:r>
              <a:rPr dirty="0"/>
              <a:t> </a:t>
            </a:r>
            <a:r>
              <a:rPr dirty="0" err="1"/>
              <a:t>inte</a:t>
            </a:r>
            <a:r>
              <a:rPr dirty="0"/>
              <a:t> bara </a:t>
            </a:r>
            <a:r>
              <a:rPr dirty="0" err="1"/>
              <a:t>av</a:t>
            </a:r>
            <a:r>
              <a:rPr dirty="0"/>
              <a:t> den </a:t>
            </a:r>
            <a:r>
              <a:rPr dirty="0" err="1"/>
              <a:t>kroppsliga</a:t>
            </a:r>
            <a:r>
              <a:rPr dirty="0"/>
              <a:t> </a:t>
            </a:r>
            <a:r>
              <a:rPr dirty="0" err="1"/>
              <a:t>upplevelsen</a:t>
            </a:r>
            <a:r>
              <a:rPr dirty="0"/>
              <a:t> (</a:t>
            </a:r>
            <a:r>
              <a:rPr dirty="0" err="1"/>
              <a:t>fysiologi</a:t>
            </a:r>
            <a:r>
              <a:rPr dirty="0"/>
              <a:t>), </a:t>
            </a:r>
            <a:r>
              <a:rPr dirty="0" err="1"/>
              <a:t>utan</a:t>
            </a:r>
            <a:r>
              <a:rPr dirty="0"/>
              <a:t> </a:t>
            </a:r>
            <a:r>
              <a:rPr dirty="0" err="1"/>
              <a:t>hur</a:t>
            </a:r>
            <a:r>
              <a:rPr dirty="0"/>
              <a:t> vi </a:t>
            </a:r>
            <a:r>
              <a:rPr dirty="0" err="1"/>
              <a:t>tänker</a:t>
            </a:r>
            <a:r>
              <a:rPr dirty="0"/>
              <a:t>, </a:t>
            </a:r>
            <a:r>
              <a:rPr dirty="0" err="1"/>
              <a:t>känner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vad</a:t>
            </a:r>
            <a:r>
              <a:rPr dirty="0"/>
              <a:t> vi </a:t>
            </a:r>
            <a:r>
              <a:rPr dirty="0" err="1"/>
              <a:t>gör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närvaro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allt</a:t>
            </a:r>
            <a:r>
              <a:rPr dirty="0"/>
              <a:t> </a:t>
            </a:r>
            <a:r>
              <a:rPr dirty="0" err="1"/>
              <a:t>detta</a:t>
            </a:r>
            <a:r>
              <a:rPr dirty="0"/>
              <a:t>.</a:t>
            </a:r>
          </a:p>
          <a:p>
            <a:pPr>
              <a:lnSpc>
                <a:spcPct val="90000"/>
              </a:lnSpc>
            </a:pPr>
            <a:r>
              <a:rPr dirty="0" err="1"/>
              <a:t>Titta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hur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grupp</a:t>
            </a:r>
            <a:r>
              <a:rPr dirty="0"/>
              <a:t> </a:t>
            </a:r>
            <a:r>
              <a:rPr dirty="0" err="1"/>
              <a:t>tänker</a:t>
            </a:r>
            <a:r>
              <a:rPr dirty="0"/>
              <a:t> </a:t>
            </a:r>
            <a:r>
              <a:rPr dirty="0" err="1"/>
              <a:t>känner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gör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närvaro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smärta</a:t>
            </a:r>
            <a:r>
              <a:rPr dirty="0"/>
              <a:t>...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/>
              <a:t>I den </a:t>
            </a:r>
            <a:r>
              <a:rPr dirty="0" err="1"/>
              <a:t>här</a:t>
            </a:r>
            <a:r>
              <a:rPr dirty="0"/>
              <a:t> </a:t>
            </a:r>
            <a:r>
              <a:rPr dirty="0" err="1"/>
              <a:t>behandlingen</a:t>
            </a:r>
            <a:r>
              <a:rPr dirty="0"/>
              <a:t> </a:t>
            </a:r>
            <a:r>
              <a:rPr dirty="0" err="1"/>
              <a:t>kommer</a:t>
            </a:r>
            <a:r>
              <a:rPr dirty="0"/>
              <a:t> vi </a:t>
            </a:r>
            <a:r>
              <a:rPr dirty="0" err="1"/>
              <a:t>träna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vi </a:t>
            </a:r>
            <a:r>
              <a:rPr dirty="0" err="1"/>
              <a:t>gör</a:t>
            </a:r>
            <a:r>
              <a:rPr dirty="0"/>
              <a:t> </a:t>
            </a:r>
            <a:r>
              <a:rPr dirty="0" err="1"/>
              <a:t>inte</a:t>
            </a:r>
            <a:r>
              <a:rPr dirty="0"/>
              <a:t> </a:t>
            </a:r>
            <a:r>
              <a:rPr dirty="0" err="1"/>
              <a:t>ska</a:t>
            </a:r>
            <a:r>
              <a:rPr dirty="0"/>
              <a:t> </a:t>
            </a:r>
            <a:r>
              <a:rPr dirty="0" err="1"/>
              <a:t>bestämmas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våra</a:t>
            </a:r>
            <a:r>
              <a:rPr dirty="0"/>
              <a:t> </a:t>
            </a:r>
            <a:r>
              <a:rPr dirty="0" err="1"/>
              <a:t>inre</a:t>
            </a:r>
            <a:r>
              <a:rPr dirty="0"/>
              <a:t> </a:t>
            </a:r>
            <a:r>
              <a:rPr dirty="0" err="1"/>
              <a:t>upplevelser</a:t>
            </a:r>
            <a:r>
              <a:rPr dirty="0"/>
              <a:t> – </a:t>
            </a:r>
            <a:r>
              <a:rPr dirty="0" err="1"/>
              <a:t>utan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vi VILL </a:t>
            </a:r>
            <a:r>
              <a:rPr dirty="0" err="1"/>
              <a:t>göra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den grad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möjlig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just dig </a:t>
            </a:r>
            <a:r>
              <a:rPr dirty="0" err="1"/>
              <a:t>som</a:t>
            </a:r>
            <a:r>
              <a:rPr dirty="0"/>
              <a:t> person.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/>
              <a:t>Vi </a:t>
            </a:r>
            <a:r>
              <a:rPr dirty="0" err="1"/>
              <a:t>stävar</a:t>
            </a:r>
            <a:r>
              <a:rPr dirty="0"/>
              <a:t> </a:t>
            </a:r>
            <a:r>
              <a:rPr dirty="0" err="1"/>
              <a:t>alltså</a:t>
            </a:r>
            <a:r>
              <a:rPr dirty="0"/>
              <a:t> </a:t>
            </a:r>
            <a:r>
              <a:rPr dirty="0" err="1"/>
              <a:t>efter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frikoppla</a:t>
            </a:r>
            <a:r>
              <a:rPr dirty="0"/>
              <a:t> </a:t>
            </a:r>
            <a:r>
              <a:rPr dirty="0" err="1"/>
              <a:t>våra</a:t>
            </a:r>
            <a:r>
              <a:rPr dirty="0"/>
              <a:t> </a:t>
            </a:r>
            <a:r>
              <a:rPr dirty="0" err="1"/>
              <a:t>handlingar</a:t>
            </a:r>
            <a:r>
              <a:rPr dirty="0"/>
              <a:t> </a:t>
            </a:r>
            <a:r>
              <a:rPr dirty="0" err="1"/>
              <a:t>från</a:t>
            </a:r>
            <a:r>
              <a:rPr dirty="0"/>
              <a:t> </a:t>
            </a:r>
            <a:r>
              <a:rPr dirty="0" err="1"/>
              <a:t>våra</a:t>
            </a:r>
            <a:r>
              <a:rPr dirty="0"/>
              <a:t> </a:t>
            </a:r>
            <a:r>
              <a:rPr dirty="0" err="1"/>
              <a:t>inre</a:t>
            </a:r>
            <a:r>
              <a:rPr dirty="0"/>
              <a:t> </a:t>
            </a:r>
            <a:r>
              <a:rPr dirty="0" err="1"/>
              <a:t>upplevelser</a:t>
            </a:r>
            <a:r>
              <a:rPr dirty="0"/>
              <a:t>. </a:t>
            </a:r>
            <a:r>
              <a:rPr dirty="0" err="1"/>
              <a:t>Styrka</a:t>
            </a:r>
            <a:r>
              <a:rPr dirty="0"/>
              <a:t> </a:t>
            </a:r>
            <a:r>
              <a:rPr dirty="0" err="1"/>
              <a:t>förmågan</a:t>
            </a:r>
            <a:r>
              <a:rPr dirty="0"/>
              <a:t> till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kunna</a:t>
            </a:r>
            <a:r>
              <a:rPr dirty="0"/>
              <a:t> </a:t>
            </a:r>
            <a:r>
              <a:rPr dirty="0" err="1"/>
              <a:t>agera</a:t>
            </a:r>
            <a:r>
              <a:rPr dirty="0"/>
              <a:t> </a:t>
            </a:r>
            <a:r>
              <a:rPr dirty="0" err="1"/>
              <a:t>långsiktigt</a:t>
            </a:r>
            <a:r>
              <a:rPr dirty="0"/>
              <a:t> –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närvaro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allt</a:t>
            </a:r>
            <a:r>
              <a:rPr dirty="0"/>
              <a:t> </a:t>
            </a:r>
            <a:r>
              <a:rPr dirty="0" err="1"/>
              <a:t>detta</a:t>
            </a:r>
            <a:r>
              <a:rPr dirty="0"/>
              <a:t> – </a:t>
            </a:r>
            <a:r>
              <a:rPr dirty="0" err="1"/>
              <a:t>vad</a:t>
            </a:r>
            <a:r>
              <a:rPr dirty="0"/>
              <a:t> </a:t>
            </a:r>
            <a:r>
              <a:rPr dirty="0" err="1"/>
              <a:t>funkar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lång</a:t>
            </a:r>
            <a:r>
              <a:rPr dirty="0"/>
              <a:t> </a:t>
            </a:r>
            <a:r>
              <a:rPr dirty="0" err="1"/>
              <a:t>sikt</a:t>
            </a:r>
            <a:r>
              <a:rPr dirty="0"/>
              <a:t>?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många</a:t>
            </a:r>
            <a:r>
              <a:rPr dirty="0"/>
              <a:t> </a:t>
            </a:r>
            <a:r>
              <a:rPr dirty="0" err="1"/>
              <a:t>handlar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här</a:t>
            </a:r>
            <a:r>
              <a:rPr dirty="0"/>
              <a:t> om </a:t>
            </a:r>
            <a:r>
              <a:rPr dirty="0" err="1"/>
              <a:t>ett</a:t>
            </a:r>
            <a:r>
              <a:rPr dirty="0"/>
              <a:t> </a:t>
            </a:r>
            <a:r>
              <a:rPr dirty="0" err="1"/>
              <a:t>annat</a:t>
            </a:r>
            <a:r>
              <a:rPr dirty="0"/>
              <a:t> </a:t>
            </a:r>
            <a:r>
              <a:rPr dirty="0" err="1"/>
              <a:t>förhållningssätt</a:t>
            </a:r>
            <a:r>
              <a:rPr dirty="0"/>
              <a:t> till </a:t>
            </a:r>
            <a:r>
              <a:rPr dirty="0" err="1"/>
              <a:t>känslor</a:t>
            </a:r>
            <a:r>
              <a:rPr dirty="0"/>
              <a:t> </a:t>
            </a:r>
            <a:r>
              <a:rPr dirty="0" err="1"/>
              <a:t>tankar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kroppsuppl</a:t>
            </a:r>
            <a:r>
              <a:rPr dirty="0"/>
              <a:t>.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vara</a:t>
            </a:r>
            <a:r>
              <a:rPr dirty="0"/>
              <a:t> </a:t>
            </a:r>
            <a:r>
              <a:rPr dirty="0" err="1"/>
              <a:t>annorlunda</a:t>
            </a:r>
            <a:r>
              <a:rPr dirty="0"/>
              <a:t> </a:t>
            </a:r>
            <a:r>
              <a:rPr dirty="0" err="1"/>
              <a:t>än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man </a:t>
            </a:r>
            <a:r>
              <a:rPr dirty="0" err="1"/>
              <a:t>prövat</a:t>
            </a:r>
            <a:r>
              <a:rPr dirty="0"/>
              <a:t> </a:t>
            </a:r>
            <a:r>
              <a:rPr dirty="0" err="1"/>
              <a:t>tidigare</a:t>
            </a:r>
            <a:r>
              <a:rPr dirty="0"/>
              <a:t>, men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har</a:t>
            </a:r>
            <a:r>
              <a:rPr dirty="0"/>
              <a:t> </a:t>
            </a:r>
            <a:r>
              <a:rPr dirty="0" err="1"/>
              <a:t>visat</a:t>
            </a:r>
            <a:r>
              <a:rPr dirty="0"/>
              <a:t> sig </a:t>
            </a:r>
            <a:r>
              <a:rPr dirty="0" err="1"/>
              <a:t>vara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framkomlig</a:t>
            </a:r>
            <a:r>
              <a:rPr dirty="0"/>
              <a:t> </a:t>
            </a:r>
            <a:r>
              <a:rPr dirty="0" err="1"/>
              <a:t>väg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många</a:t>
            </a:r>
            <a:r>
              <a:rPr dirty="0"/>
              <a:t>. 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/>
              <a:t>Vi </a:t>
            </a:r>
            <a:r>
              <a:rPr dirty="0" err="1"/>
              <a:t>har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förhoppning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denna</a:t>
            </a:r>
            <a:r>
              <a:rPr dirty="0"/>
              <a:t> </a:t>
            </a:r>
            <a:r>
              <a:rPr dirty="0" err="1"/>
              <a:t>behandling</a:t>
            </a:r>
            <a:r>
              <a:rPr dirty="0"/>
              <a:t> </a:t>
            </a:r>
            <a:r>
              <a:rPr dirty="0" err="1"/>
              <a:t>ska</a:t>
            </a:r>
            <a:r>
              <a:rPr dirty="0"/>
              <a:t> </a:t>
            </a:r>
            <a:r>
              <a:rPr dirty="0" err="1"/>
              <a:t>leda</a:t>
            </a:r>
            <a:r>
              <a:rPr dirty="0"/>
              <a:t> till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bättre</a:t>
            </a:r>
            <a:r>
              <a:rPr dirty="0"/>
              <a:t> </a:t>
            </a:r>
            <a:r>
              <a:rPr dirty="0" err="1"/>
              <a:t>hantering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smärtan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till </a:t>
            </a:r>
            <a:r>
              <a:rPr dirty="0" err="1"/>
              <a:t>att</a:t>
            </a:r>
            <a:r>
              <a:rPr dirty="0"/>
              <a:t> man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göra</a:t>
            </a:r>
            <a:r>
              <a:rPr dirty="0"/>
              <a:t> </a:t>
            </a:r>
            <a:r>
              <a:rPr dirty="0" err="1"/>
              <a:t>mer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verkligen</a:t>
            </a:r>
            <a:r>
              <a:rPr dirty="0"/>
              <a:t> </a:t>
            </a:r>
            <a:r>
              <a:rPr dirty="0" err="1"/>
              <a:t>betyder</a:t>
            </a:r>
            <a:r>
              <a:rPr dirty="0"/>
              <a:t> </a:t>
            </a:r>
            <a:r>
              <a:rPr dirty="0" err="1"/>
              <a:t>ngt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. </a:t>
            </a:r>
            <a:r>
              <a:rPr dirty="0" err="1"/>
              <a:t>Gör</a:t>
            </a:r>
            <a:r>
              <a:rPr dirty="0"/>
              <a:t> man </a:t>
            </a:r>
            <a:r>
              <a:rPr dirty="0" err="1"/>
              <a:t>mer</a:t>
            </a:r>
            <a:r>
              <a:rPr dirty="0"/>
              <a:t> </a:t>
            </a:r>
            <a:r>
              <a:rPr dirty="0" err="1"/>
              <a:t>av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verkligen</a:t>
            </a:r>
            <a:r>
              <a:rPr dirty="0"/>
              <a:t> </a:t>
            </a:r>
            <a:r>
              <a:rPr dirty="0" err="1"/>
              <a:t>betyder</a:t>
            </a:r>
            <a:r>
              <a:rPr dirty="0"/>
              <a:t> </a:t>
            </a:r>
            <a:r>
              <a:rPr dirty="0" err="1"/>
              <a:t>ngt</a:t>
            </a:r>
            <a:r>
              <a:rPr dirty="0"/>
              <a:t> </a:t>
            </a:r>
            <a:r>
              <a:rPr dirty="0" err="1"/>
              <a:t>för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så</a:t>
            </a:r>
            <a:r>
              <a:rPr dirty="0"/>
              <a:t> vet vi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det</a:t>
            </a:r>
            <a:r>
              <a:rPr dirty="0"/>
              <a:t> </a:t>
            </a:r>
            <a:r>
              <a:rPr dirty="0" err="1"/>
              <a:t>påverkar</a:t>
            </a:r>
            <a:r>
              <a:rPr dirty="0"/>
              <a:t> </a:t>
            </a:r>
            <a:r>
              <a:rPr dirty="0" err="1"/>
              <a:t>oss</a:t>
            </a:r>
            <a:r>
              <a:rPr dirty="0"/>
              <a:t> </a:t>
            </a:r>
            <a:r>
              <a:rPr dirty="0" err="1"/>
              <a:t>så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man </a:t>
            </a:r>
            <a:r>
              <a:rPr dirty="0" err="1"/>
              <a:t>mår</a:t>
            </a:r>
            <a:r>
              <a:rPr dirty="0"/>
              <a:t> </a:t>
            </a:r>
            <a:r>
              <a:rPr dirty="0" err="1"/>
              <a:t>bättre</a:t>
            </a:r>
            <a:r>
              <a:rPr dirty="0"/>
              <a:t>, </a:t>
            </a:r>
            <a:r>
              <a:rPr dirty="0" err="1"/>
              <a:t>när</a:t>
            </a:r>
            <a:r>
              <a:rPr dirty="0"/>
              <a:t> man </a:t>
            </a:r>
            <a:r>
              <a:rPr dirty="0" err="1"/>
              <a:t>mår</a:t>
            </a:r>
            <a:r>
              <a:rPr dirty="0"/>
              <a:t> </a:t>
            </a:r>
            <a:r>
              <a:rPr dirty="0" err="1"/>
              <a:t>bättre</a:t>
            </a:r>
            <a:r>
              <a:rPr dirty="0"/>
              <a:t> </a:t>
            </a:r>
            <a:r>
              <a:rPr dirty="0" err="1"/>
              <a:t>blir</a:t>
            </a:r>
            <a:r>
              <a:rPr dirty="0"/>
              <a:t> </a:t>
            </a:r>
            <a:r>
              <a:rPr dirty="0" err="1"/>
              <a:t>smärtan</a:t>
            </a:r>
            <a:r>
              <a:rPr dirty="0"/>
              <a:t> </a:t>
            </a:r>
            <a:r>
              <a:rPr dirty="0" err="1"/>
              <a:t>lättare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bära</a:t>
            </a:r>
            <a:r>
              <a:rPr dirty="0"/>
              <a:t>.</a:t>
            </a:r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dirty="0" err="1"/>
              <a:t>Syfte</a:t>
            </a:r>
            <a:r>
              <a:rPr dirty="0"/>
              <a:t>, </a:t>
            </a:r>
            <a:r>
              <a:rPr dirty="0" err="1"/>
              <a:t>beteendeanalys</a:t>
            </a:r>
            <a:r>
              <a:rPr dirty="0"/>
              <a:t> –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lära</a:t>
            </a:r>
            <a:r>
              <a:rPr dirty="0"/>
              <a:t> </a:t>
            </a:r>
            <a:r>
              <a:rPr dirty="0" err="1"/>
              <a:t>känna</a:t>
            </a:r>
            <a:r>
              <a:rPr dirty="0"/>
              <a:t> sig </a:t>
            </a:r>
            <a:r>
              <a:rPr dirty="0" err="1"/>
              <a:t>själv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sitt</a:t>
            </a:r>
            <a:r>
              <a:rPr dirty="0"/>
              <a:t> </a:t>
            </a:r>
            <a:r>
              <a:rPr dirty="0" err="1"/>
              <a:t>beteende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179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Kan delas ut innan fikat, så kan dom börja skriva och fundera innan vi </a:t>
            </a:r>
            <a:r>
              <a:rPr lang="sv-SE"/>
              <a:t>samlar ihop infon</a:t>
            </a:r>
          </a:p>
        </p:txBody>
      </p:sp>
    </p:spTree>
    <p:extLst>
      <p:ext uri="{BB962C8B-B14F-4D97-AF65-F5344CB8AC3E}">
        <p14:creationId xmlns:p14="http://schemas.microsoft.com/office/powerpoint/2010/main" val="3941854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i="1" dirty="0"/>
              <a:t>Emma </a:t>
            </a:r>
          </a:p>
          <a:p>
            <a:r>
              <a:rPr lang="sv-SE" i="1" dirty="0"/>
              <a:t>- Smärtupplevelser under mycket lång tid ger…</a:t>
            </a:r>
          </a:p>
          <a:p>
            <a:r>
              <a:rPr lang="sv-SE" dirty="0"/>
              <a:t>Dramatiska förändringar i livsstil och funktion</a:t>
            </a:r>
          </a:p>
          <a:p>
            <a:r>
              <a:rPr lang="sv-SE" dirty="0"/>
              <a:t>Gradvis förändring som av patienten kanske blir medveten om för sent</a:t>
            </a:r>
          </a:p>
          <a:p>
            <a:r>
              <a:rPr lang="sv-SE" dirty="0"/>
              <a:t>Återkommande smärta – omfattande lärandeprocess</a:t>
            </a:r>
          </a:p>
          <a:p>
            <a:r>
              <a:rPr lang="sv-SE" dirty="0"/>
              <a:t>Ofta utvecklas smal </a:t>
            </a:r>
            <a:r>
              <a:rPr lang="sv-SE" dirty="0" err="1"/>
              <a:t>copingrepertoar</a:t>
            </a:r>
            <a:r>
              <a:rPr lang="sv-SE" dirty="0"/>
              <a:t> som funkar på kort sikt, men dysfunktionell på lång sikt.</a:t>
            </a:r>
          </a:p>
          <a:p>
            <a:r>
              <a:rPr lang="sv-SE" dirty="0"/>
              <a:t>Psykologiska riskfaktorer verkar i övergången mellan akut och långvarig smärta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1B782-13F3-4277-95A0-052951194C6D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000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2138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28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053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Klicka här för att ändra format på underrubrik i bakgrunden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radig rubrik + punktlista el/och bilder+ 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tshållare för innehåll 3"/>
          <p:cNvSpPr>
            <a:spLocks noGrp="1"/>
          </p:cNvSpPr>
          <p:nvPr userDrawn="1">
            <p:ph sz="quarter" idx="10"/>
          </p:nvPr>
        </p:nvSpPr>
        <p:spPr>
          <a:xfrm>
            <a:off x="432000" y="1538712"/>
            <a:ext cx="8280000" cy="47706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 userDrawn="1">
            <p:ph type="title"/>
          </p:nvPr>
        </p:nvSpPr>
        <p:spPr>
          <a:xfrm>
            <a:off x="432000" y="836712"/>
            <a:ext cx="7740000" cy="432000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28" name="Platshållare för datum 27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/>
          <a:p>
            <a:fld id="{C2DDAC53-97E1-405C-B9EE-A7B662E67995}" type="datetime1">
              <a:rPr lang="sv-SE" smtClean="0"/>
              <a:pPr/>
              <a:t>2022-04-25</a:t>
            </a:fld>
            <a:endParaRPr lang="sv-SE" dirty="0"/>
          </a:p>
        </p:txBody>
      </p:sp>
      <p:sp>
        <p:nvSpPr>
          <p:cNvPr id="30" name="Platshållare för sidfot 29"/>
          <p:cNvSpPr>
            <a:spLocks noGrp="1"/>
          </p:cNvSpPr>
          <p:nvPr userDrawn="1">
            <p:ph type="ftr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1" name="Platshållare för bildnummer 30"/>
          <p:cNvSpPr>
            <a:spLocks noGrp="1"/>
          </p:cNvSpPr>
          <p:nvPr userDrawn="1">
            <p:ph type="sldNum" sz="quarter" idx="14"/>
          </p:nvPr>
        </p:nvSpPr>
        <p:spPr/>
        <p:txBody>
          <a:bodyPr/>
          <a:lstStyle/>
          <a:p>
            <a:fld id="{1444FA28-21CF-4CB9-B5F5-49BB08F09A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2" name="Platshållare för text 20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58400" y="178465"/>
            <a:ext cx="4897438" cy="216000"/>
          </a:xfrm>
        </p:spPr>
        <p:txBody>
          <a:bodyPr/>
          <a:lstStyle>
            <a:lvl1pPr>
              <a:buNone/>
              <a:defRPr sz="1300" cap="all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36927676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Klicka här för att ändra format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Klicka här för att ändra format på bakgrundstexten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Klicka här för att ändra format på bakgrundstexten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Klicka här för att ändra format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Klicka här för att ändra format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Klicka här för att ändra format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Klicka här för att ändra format på bakgrundstexten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Klicka här för att ändra format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Klicka här för att ändra format på bakgrundstexten</a:t>
            </a:r>
          </a:p>
          <a:p>
            <a:pPr lvl="1"/>
            <a:r>
              <a:t>Nivå två</a:t>
            </a:r>
          </a:p>
          <a:p>
            <a:pPr lvl="2"/>
            <a:r>
              <a:t>Nivå tre</a:t>
            </a:r>
          </a:p>
          <a:p>
            <a:pPr lvl="3"/>
            <a:r>
              <a:t>Nivå fyra</a:t>
            </a:r>
          </a:p>
          <a:p>
            <a:pPr lvl="4"/>
            <a:r>
              <a:t>Nivå fem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ACT - </a:t>
            </a:r>
            <a:r>
              <a:rPr dirty="0" err="1"/>
              <a:t>Grupptillfälle</a:t>
            </a:r>
            <a:r>
              <a:rPr dirty="0"/>
              <a:t> 2</a:t>
            </a:r>
          </a:p>
        </p:txBody>
      </p:sp>
      <p:pic>
        <p:nvPicPr>
          <p:cNvPr id="113" name="image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528" y="2695187"/>
            <a:ext cx="3794944" cy="23359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för dagen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idx="1"/>
          </p:nvPr>
        </p:nvSpPr>
        <p:spPr>
          <a:xfrm>
            <a:off x="914399" y="1371600"/>
            <a:ext cx="7313615" cy="5083792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Medveten</a:t>
            </a:r>
            <a:r>
              <a:rPr dirty="0"/>
              <a:t> </a:t>
            </a:r>
            <a:r>
              <a:rPr dirty="0" err="1"/>
              <a:t>närvaro</a:t>
            </a:r>
            <a:r>
              <a:rPr dirty="0"/>
              <a:t> </a:t>
            </a:r>
          </a:p>
          <a:p>
            <a:r>
              <a:rPr dirty="0" err="1"/>
              <a:t>Praktisk</a:t>
            </a:r>
            <a:r>
              <a:rPr dirty="0"/>
              <a:t> info </a:t>
            </a:r>
          </a:p>
          <a:p>
            <a:r>
              <a:rPr dirty="0" err="1"/>
              <a:t>Veckans</a:t>
            </a:r>
            <a:r>
              <a:rPr dirty="0"/>
              <a:t> </a:t>
            </a:r>
            <a:r>
              <a:rPr dirty="0" err="1"/>
              <a:t>hemuppgift</a:t>
            </a:r>
            <a:endParaRPr dirty="0"/>
          </a:p>
          <a:p>
            <a:r>
              <a:rPr dirty="0"/>
              <a:t>Repetition – KBT-</a:t>
            </a:r>
            <a:r>
              <a:rPr dirty="0" err="1"/>
              <a:t>triangeln</a:t>
            </a:r>
            <a:r>
              <a:rPr dirty="0"/>
              <a:t> </a:t>
            </a:r>
            <a:endParaRPr lang="sv-SE" dirty="0"/>
          </a:p>
          <a:p>
            <a:r>
              <a:rPr lang="sv-SE" dirty="0"/>
              <a:t>Forts. p</a:t>
            </a:r>
            <a:r>
              <a:rPr dirty="0" err="1"/>
              <a:t>roblembeteenden</a:t>
            </a:r>
            <a:endParaRPr dirty="0"/>
          </a:p>
          <a:p>
            <a:r>
              <a:rPr dirty="0" err="1"/>
              <a:t>Övning</a:t>
            </a:r>
            <a:r>
              <a:rPr dirty="0"/>
              <a:t>: Den </a:t>
            </a:r>
            <a:r>
              <a:rPr dirty="0" err="1"/>
              <a:t>långa</a:t>
            </a:r>
            <a:r>
              <a:rPr dirty="0"/>
              <a:t> </a:t>
            </a:r>
            <a:r>
              <a:rPr dirty="0" err="1"/>
              <a:t>listan</a:t>
            </a:r>
            <a:endParaRPr dirty="0"/>
          </a:p>
          <a:p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hemuppgift</a:t>
            </a:r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84047">
              <a:defRPr sz="1637"/>
            </a:pPr>
            <a:br>
              <a:rPr dirty="0"/>
            </a:br>
            <a:br>
              <a:rPr dirty="0"/>
            </a:br>
            <a:r>
              <a:rPr sz="4000" dirty="0" err="1"/>
              <a:t>Medveten</a:t>
            </a:r>
            <a:r>
              <a:rPr sz="4000" dirty="0"/>
              <a:t> </a:t>
            </a:r>
            <a:r>
              <a:rPr sz="4000" dirty="0" err="1"/>
              <a:t>närvaro</a:t>
            </a:r>
            <a:br>
              <a:rPr dirty="0"/>
            </a:br>
            <a:endParaRPr dirty="0"/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3150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		Andnings-ankaret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sz="2400" i="1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sv-SE" dirty="0"/>
              <a:t>Repetition: KBT-triangel</a:t>
            </a:r>
            <a:endParaRPr dirty="0"/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914399" y="1371599"/>
            <a:ext cx="7313615" cy="5152032"/>
          </a:xfrm>
          <a:prstGeom prst="rect">
            <a:avLst/>
          </a:prstGeom>
        </p:spPr>
        <p:txBody>
          <a:bodyPr/>
          <a:lstStyle/>
          <a:p>
            <a:pPr marL="228600" lvl="7" indent="2971800">
              <a:spcBef>
                <a:spcPts val="400"/>
              </a:spcBef>
              <a:buSzTx/>
              <a:buNone/>
              <a:defRPr sz="2000"/>
            </a:pPr>
            <a:endParaRPr dirty="0"/>
          </a:p>
        </p:txBody>
      </p:sp>
      <p:sp>
        <p:nvSpPr>
          <p:cNvPr id="130" name="Shape 130"/>
          <p:cNvSpPr/>
          <p:nvPr/>
        </p:nvSpPr>
        <p:spPr>
          <a:xfrm>
            <a:off x="2238233" y="2456596"/>
            <a:ext cx="4913195" cy="3248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0619" y="0"/>
                </a:lnTo>
                <a:lnTo>
                  <a:pt x="21600" y="21600"/>
                </a:lnTo>
                <a:close/>
              </a:path>
            </a:pathLst>
          </a:custGeom>
          <a:ln>
            <a:solidFill>
              <a:srgbClr val="262626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xfrm>
            <a:off x="457200" y="-51970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sz="1800" dirty="0">
                <a:solidFill>
                  <a:srgbClr val="C00000"/>
                </a:solidFill>
              </a:rPr>
              <a:t>Utvärdering av beteendestrategier</a:t>
            </a:r>
            <a:endParaRPr sz="1800" dirty="0">
              <a:solidFill>
                <a:srgbClr val="C00000"/>
              </a:solidFill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4302882" y="3249930"/>
            <a:ext cx="538236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endParaRPr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61933"/>
              </p:ext>
            </p:extLst>
          </p:nvPr>
        </p:nvGraphicFramePr>
        <p:xfrm>
          <a:off x="389106" y="787939"/>
          <a:ext cx="8550612" cy="5844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7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1336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60000"/>
                        </a:lnSpc>
                        <a:buNone/>
                        <a:defRPr sz="2700"/>
                      </a:pPr>
                      <a:r>
                        <a:rPr lang="sv-SE" sz="1200" dirty="0"/>
                        <a:t>Vad har jag gjort för </a:t>
                      </a:r>
                    </a:p>
                    <a:p>
                      <a:pPr marL="0" indent="0">
                        <a:lnSpc>
                          <a:spcPct val="160000"/>
                        </a:lnSpc>
                        <a:buNone/>
                        <a:defRPr sz="2700"/>
                      </a:pPr>
                      <a:r>
                        <a:rPr lang="sv-SE" sz="1200" dirty="0"/>
                        <a:t>att kämpa mot min smärta?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60000"/>
                        </a:lnSpc>
                        <a:buNone/>
                        <a:defRPr sz="2700"/>
                      </a:pPr>
                      <a:r>
                        <a:rPr lang="sv-SE" sz="1200" dirty="0"/>
                        <a:t>Har det hjälp? </a:t>
                      </a:r>
                      <a:r>
                        <a:rPr lang="sv-SE" sz="1200" baseline="0" dirty="0"/>
                        <a:t>       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  <a:p>
                      <a:pPr algn="ctr"/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Kostnader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Tid &amp; pengar, annat?</a:t>
                      </a: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9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På kort sikt? 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På</a:t>
                      </a:r>
                      <a:r>
                        <a:rPr lang="sv-SE" sz="1200" baseline="0" dirty="0"/>
                        <a:t> </a:t>
                      </a:r>
                      <a:r>
                        <a:rPr lang="sv-SE" sz="1200" dirty="0"/>
                        <a:t>lång sikt? </a:t>
                      </a:r>
                    </a:p>
                    <a:p>
                      <a:pPr algn="l"/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02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sv-SE" dirty="0"/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sv-SE" dirty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/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/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.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/>
          <p:cNvPicPr>
            <a:picLocks noGrp="1" noChangeAspect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00" y="1029494"/>
            <a:ext cx="8985600" cy="4799012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61182" y="301632"/>
            <a:ext cx="7740000" cy="432000"/>
          </a:xfrm>
        </p:spPr>
        <p:txBody>
          <a:bodyPr>
            <a:noAutofit/>
          </a:bodyPr>
          <a:lstStyle/>
          <a:p>
            <a:r>
              <a:rPr lang="sv-SE" sz="2400" dirty="0"/>
              <a:t>Omfattande beteendeförändring över tid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661182" y="2039814"/>
            <a:ext cx="131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8-9 VAS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899592" y="5828506"/>
            <a:ext cx="34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661182" y="5459174"/>
            <a:ext cx="131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7-8 VAS</a:t>
            </a:r>
          </a:p>
        </p:txBody>
      </p:sp>
    </p:spTree>
    <p:extLst>
      <p:ext uri="{BB962C8B-B14F-4D97-AF65-F5344CB8AC3E}">
        <p14:creationId xmlns:p14="http://schemas.microsoft.com/office/powerpoint/2010/main" val="4184102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xfrm>
            <a:off x="457200" y="473421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667512">
              <a:defRPr sz="2847"/>
            </a:pPr>
            <a:r>
              <a:t>Två saker som brukar hända vid långvarig smärta:</a:t>
            </a:r>
            <a:br/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457200" y="2332036"/>
            <a:ext cx="8229600" cy="4525964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i="1"/>
            </a:pPr>
            <a:r>
              <a:rPr dirty="0"/>
              <a:t>Man </a:t>
            </a:r>
            <a:r>
              <a:rPr dirty="0" err="1"/>
              <a:t>försöker</a:t>
            </a:r>
            <a:r>
              <a:rPr dirty="0"/>
              <a:t> </a:t>
            </a:r>
            <a:r>
              <a:rPr dirty="0" err="1"/>
              <a:t>undvika</a:t>
            </a:r>
            <a:r>
              <a:rPr dirty="0"/>
              <a:t> </a:t>
            </a:r>
            <a:r>
              <a:rPr dirty="0" err="1"/>
              <a:t>smärta</a:t>
            </a:r>
            <a:r>
              <a:rPr dirty="0"/>
              <a:t> </a:t>
            </a:r>
            <a:r>
              <a:rPr dirty="0" err="1"/>
              <a:t>genom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…</a:t>
            </a:r>
          </a:p>
          <a:p>
            <a:pPr>
              <a:buSzTx/>
              <a:buNone/>
              <a:defRPr i="1"/>
            </a:pPr>
            <a:endParaRPr lang="sv-SE" dirty="0"/>
          </a:p>
          <a:p>
            <a:pPr>
              <a:buSzTx/>
              <a:buNone/>
              <a:defRPr i="1"/>
            </a:pPr>
            <a:r>
              <a:rPr dirty="0"/>
              <a:t>Man </a:t>
            </a:r>
            <a:r>
              <a:rPr dirty="0" err="1"/>
              <a:t>försöker</a:t>
            </a:r>
            <a:r>
              <a:rPr dirty="0"/>
              <a:t> </a:t>
            </a:r>
            <a:r>
              <a:rPr dirty="0" err="1"/>
              <a:t>kämpa</a:t>
            </a:r>
            <a:r>
              <a:rPr dirty="0"/>
              <a:t> </a:t>
            </a:r>
            <a:r>
              <a:rPr dirty="0" err="1"/>
              <a:t>emot</a:t>
            </a:r>
            <a:r>
              <a:rPr lang="sv-SE" dirty="0"/>
              <a:t>/ignorera</a:t>
            </a:r>
            <a:r>
              <a:rPr dirty="0"/>
              <a:t> </a:t>
            </a:r>
            <a:r>
              <a:rPr dirty="0" err="1"/>
              <a:t>smärta</a:t>
            </a:r>
            <a:r>
              <a:rPr lang="sv-SE" dirty="0"/>
              <a:t>n</a:t>
            </a:r>
            <a:r>
              <a:rPr dirty="0"/>
              <a:t> </a:t>
            </a:r>
            <a:r>
              <a:rPr dirty="0" err="1"/>
              <a:t>genom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…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800"/>
            </a:pPr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600"/>
              </a:spcBef>
              <a:buSzTx/>
              <a:buNone/>
              <a:defRPr sz="2800"/>
            </a:pPr>
            <a:r>
              <a:rPr lang="sv-SE" i="1" dirty="0"/>
              <a:t>Om</a:t>
            </a:r>
            <a:r>
              <a:rPr i="1" dirty="0"/>
              <a:t> det </a:t>
            </a:r>
            <a:r>
              <a:rPr i="1" dirty="0" err="1"/>
              <a:t>inte</a:t>
            </a:r>
            <a:r>
              <a:rPr i="1" dirty="0"/>
              <a:t> </a:t>
            </a:r>
            <a:r>
              <a:rPr i="1" dirty="0" err="1"/>
              <a:t>handlar</a:t>
            </a:r>
            <a:r>
              <a:rPr i="1" dirty="0"/>
              <a:t> om </a:t>
            </a:r>
            <a:r>
              <a:rPr i="1" dirty="0" err="1"/>
              <a:t>att</a:t>
            </a:r>
            <a:r>
              <a:rPr i="1" dirty="0"/>
              <a:t> </a:t>
            </a:r>
            <a:r>
              <a:rPr i="1" dirty="0" err="1"/>
              <a:t>kämpa</a:t>
            </a:r>
            <a:r>
              <a:rPr i="1" dirty="0"/>
              <a:t> </a:t>
            </a:r>
            <a:r>
              <a:rPr i="1" dirty="0" err="1"/>
              <a:t>emot</a:t>
            </a:r>
            <a:r>
              <a:rPr lang="sv-SE" i="1" dirty="0"/>
              <a:t>/ignorera</a:t>
            </a:r>
            <a:r>
              <a:rPr i="1" dirty="0"/>
              <a:t> </a:t>
            </a:r>
            <a:r>
              <a:rPr i="1" dirty="0" err="1"/>
              <a:t>smärtan</a:t>
            </a:r>
            <a:r>
              <a:rPr i="1" dirty="0"/>
              <a:t>, </a:t>
            </a:r>
          </a:p>
          <a:p>
            <a:pPr algn="ctr">
              <a:spcBef>
                <a:spcPts val="600"/>
              </a:spcBef>
              <a:buSzTx/>
              <a:buNone/>
              <a:defRPr sz="2800"/>
            </a:pPr>
            <a:r>
              <a:rPr i="1" dirty="0" err="1"/>
              <a:t>vad</a:t>
            </a:r>
            <a:r>
              <a:rPr i="1" dirty="0"/>
              <a:t> </a:t>
            </a:r>
            <a:r>
              <a:rPr i="1" dirty="0" err="1"/>
              <a:t>handlar</a:t>
            </a:r>
            <a:r>
              <a:rPr i="1" dirty="0"/>
              <a:t> det om </a:t>
            </a:r>
            <a:r>
              <a:rPr i="1" dirty="0" err="1"/>
              <a:t>då</a:t>
            </a:r>
            <a:r>
              <a:rPr i="1" dirty="0"/>
              <a:t>?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1964"/>
            <a:ext cx="9144000" cy="3426624"/>
          </a:xfrm>
          <a:prstGeom prst="rect">
            <a:avLst/>
          </a:prstGeom>
        </p:spPr>
      </p:pic>
      <p:sp>
        <p:nvSpPr>
          <p:cNvPr id="4" name="Tankebubbla 3"/>
          <p:cNvSpPr/>
          <p:nvPr/>
        </p:nvSpPr>
        <p:spPr>
          <a:xfrm>
            <a:off x="7179012" y="2588474"/>
            <a:ext cx="914400" cy="562210"/>
          </a:xfrm>
          <a:prstGeom prst="cloudCallout">
            <a:avLst>
              <a:gd name="adj1" fmla="val -122961"/>
              <a:gd name="adj2" fmla="val 114407"/>
            </a:avLst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sv-SE" sz="1200" dirty="0"/>
              <a:t>   </a:t>
            </a:r>
            <a:r>
              <a:rPr lang="sv-SE" dirty="0"/>
              <a:t>???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914399" y="69056"/>
            <a:ext cx="7313615" cy="868364"/>
          </a:xfrm>
          <a:prstGeom prst="rect">
            <a:avLst/>
          </a:prstGeom>
        </p:spPr>
        <p:txBody>
          <a:bodyPr/>
          <a:lstStyle/>
          <a:p>
            <a:r>
              <a:t>Hemuppgift: Gruppträff 2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914399" y="937418"/>
            <a:ext cx="7313615" cy="5920583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endParaRPr dirty="0"/>
          </a:p>
          <a:p>
            <a:pPr>
              <a:buSzTx/>
              <a:buNone/>
            </a:pPr>
            <a:r>
              <a:rPr dirty="0"/>
              <a:t>1 . </a:t>
            </a:r>
            <a:r>
              <a:rPr dirty="0" err="1"/>
              <a:t>Gör</a:t>
            </a:r>
            <a:r>
              <a:rPr dirty="0"/>
              <a:t> din </a:t>
            </a:r>
            <a:r>
              <a:rPr dirty="0" err="1"/>
              <a:t>andra</a:t>
            </a:r>
            <a:r>
              <a:rPr dirty="0"/>
              <a:t> </a:t>
            </a:r>
            <a:r>
              <a:rPr dirty="0" err="1"/>
              <a:t>beteendeanalys</a:t>
            </a:r>
            <a:r>
              <a:rPr dirty="0"/>
              <a:t> (med</a:t>
            </a:r>
            <a:r>
              <a:rPr lang="sv-SE" dirty="0"/>
              <a:t> </a:t>
            </a:r>
            <a:r>
              <a:rPr dirty="0" err="1"/>
              <a:t>konsekvenser</a:t>
            </a:r>
            <a:r>
              <a:rPr dirty="0"/>
              <a:t>) ! </a:t>
            </a:r>
          </a:p>
          <a:p>
            <a:pPr>
              <a:buSzTx/>
              <a:buNone/>
            </a:pPr>
            <a:r>
              <a:rPr lang="sv-SE" dirty="0"/>
              <a:t>    </a:t>
            </a:r>
            <a:r>
              <a:rPr dirty="0"/>
              <a:t>Se </a:t>
            </a:r>
            <a:r>
              <a:rPr dirty="0" err="1"/>
              <a:t>arbetsblad</a:t>
            </a:r>
            <a:endParaRPr lang="sv-SE" dirty="0"/>
          </a:p>
          <a:p>
            <a:pPr>
              <a:buSzTx/>
              <a:buNone/>
            </a:pPr>
            <a:endParaRPr lang="sv-SE" dirty="0"/>
          </a:p>
          <a:p>
            <a:pPr>
              <a:buSzTx/>
              <a:buNone/>
            </a:pPr>
            <a:r>
              <a:rPr lang="sv-SE" dirty="0"/>
              <a:t>- Minst 3 situationer!</a:t>
            </a:r>
          </a:p>
          <a:p>
            <a:pPr>
              <a:buSzTx/>
              <a:buNone/>
            </a:pPr>
            <a:endParaRPr lang="sv-SE" dirty="0"/>
          </a:p>
          <a:p>
            <a:pPr>
              <a:buSzTx/>
              <a:buNone/>
            </a:pPr>
            <a:endParaRPr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b0b0de0-301b-43bc-be01-b232acb4eea4}" enabled="1" method="Privileged" siteId="{d3b4cf3a-ca77-4a02-aefa-f439859146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586</Words>
  <Application>Microsoft Office PowerPoint</Application>
  <PresentationFormat>Bildspel på skärmen (4:3)</PresentationFormat>
  <Paragraphs>91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ACT - Grupptillfälle 2</vt:lpstr>
      <vt:lpstr>Agenda för dagen</vt:lpstr>
      <vt:lpstr>  Medveten närvaro </vt:lpstr>
      <vt:lpstr>Repetition: KBT-triangel</vt:lpstr>
      <vt:lpstr>Utvärdering av beteendestrategier</vt:lpstr>
      <vt:lpstr>Omfattande beteendeförändring över tid</vt:lpstr>
      <vt:lpstr>Två saker som brukar hända vid långvarig smärta: </vt:lpstr>
      <vt:lpstr>PowerPoint-presentation</vt:lpstr>
      <vt:lpstr>Hemuppgift: Gruppträff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Grupptillfälle 2</dc:title>
  <dc:creator>Emma Grut</dc:creator>
  <cp:lastModifiedBy>Emma Grut</cp:lastModifiedBy>
  <cp:revision>22</cp:revision>
  <cp:lastPrinted>2022-04-25T12:53:58Z</cp:lastPrinted>
  <dcterms:modified xsi:type="dcterms:W3CDTF">2022-04-25T14:38:46Z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0b0de0-301b-43bc-be01-b232acb4eea4_Enabled">
    <vt:lpwstr>True</vt:lpwstr>
  </property>
  <property fmtid="{D5CDD505-2E9C-101B-9397-08002B2CF9AE}" pid="3" name="MSIP_Label_3b0b0de0-301b-43bc-be01-b232acb4eea4_SiteId">
    <vt:lpwstr>d3b4cf3a-ca77-4a02-aefa-f4398591468f</vt:lpwstr>
  </property>
  <property fmtid="{D5CDD505-2E9C-101B-9397-08002B2CF9AE}" pid="4" name="MSIP_Label_3b0b0de0-301b-43bc-be01-b232acb4eea4_Owner">
    <vt:lpwstr>emma.grut@regionjh.se</vt:lpwstr>
  </property>
  <property fmtid="{D5CDD505-2E9C-101B-9397-08002B2CF9AE}" pid="5" name="MSIP_Label_3b0b0de0-301b-43bc-be01-b232acb4eea4_SetDate">
    <vt:lpwstr>2020-01-13T16:01:35.3825562Z</vt:lpwstr>
  </property>
  <property fmtid="{D5CDD505-2E9C-101B-9397-08002B2CF9AE}" pid="6" name="MSIP_Label_3b0b0de0-301b-43bc-be01-b232acb4eea4_Name">
    <vt:lpwstr>Intern</vt:lpwstr>
  </property>
  <property fmtid="{D5CDD505-2E9C-101B-9397-08002B2CF9AE}" pid="7" name="MSIP_Label_3b0b0de0-301b-43bc-be01-b232acb4eea4_Application">
    <vt:lpwstr>Microsoft Azure Information Protection</vt:lpwstr>
  </property>
  <property fmtid="{D5CDD505-2E9C-101B-9397-08002B2CF9AE}" pid="8" name="MSIP_Label_3b0b0de0-301b-43bc-be01-b232acb4eea4_ActionId">
    <vt:lpwstr>0a28e44c-d385-4c83-8de5-5c3650f79a4b</vt:lpwstr>
  </property>
  <property fmtid="{D5CDD505-2E9C-101B-9397-08002B2CF9AE}" pid="9" name="MSIP_Label_3b0b0de0-301b-43bc-be01-b232acb4eea4_Extended_MSFT_Method">
    <vt:lpwstr>Automatic</vt:lpwstr>
  </property>
  <property fmtid="{D5CDD505-2E9C-101B-9397-08002B2CF9AE}" pid="10" name="Sensitivity">
    <vt:lpwstr>Intern</vt:lpwstr>
  </property>
</Properties>
</file>